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Sorted by type of Nobel Prize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Top 15 is mostly Western countries, which receive more academic prizes,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so many non-western countries which are more likely to get the Peace prize in conflict countries.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made a bar graph showing the top 15 nationalities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360 missing nationalities</a:t>
            </a:r>
            <a:r>
              <a:rPr lang="en"/>
              <a:t>...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Irish people, Ireland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Russia, Russians, Soviet Union, Russian Federation, Russian people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gif"/><Relationship Id="rId4" Type="http://schemas.openxmlformats.org/officeDocument/2006/relationships/image" Target="../media/image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Nobel Prize Laureates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 for :</a:t>
            </a:r>
            <a:br>
              <a:rPr lang="en" sz="1800"/>
            </a:br>
            <a:r>
              <a:rPr lang="en" sz="1800"/>
              <a:t>UCACCMET2J Data Analysis for LA&amp;S</a:t>
            </a:r>
            <a:endParaRPr sz="1800"/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914350" y="3430200"/>
            <a:ext cx="51147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Team ‘Easier Said than Run’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Lea Corsetti, Jitske Koeleman,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Daan Sanders &amp; Quirine Smit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Shape 14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0" l="0" r="17965" t="0"/>
          <a:stretch/>
        </p:blipFill>
        <p:spPr>
          <a:xfrm>
            <a:off x="4669648" y="1302125"/>
            <a:ext cx="4474350" cy="31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 b="0" l="0" r="0" t="4888"/>
          <a:stretch/>
        </p:blipFill>
        <p:spPr>
          <a:xfrm>
            <a:off x="0" y="1380013"/>
            <a:ext cx="4362125" cy="30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dominance in the data set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0300" y="1935875"/>
            <a:ext cx="3700500" cy="261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Explanations? 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Naturalization of foreigners to American citizenship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Overrepresentation of American  entries in Wikipedia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○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Americans simply win more Nobel Prizes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650" y="905400"/>
            <a:ext cx="3332700" cy="33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32025"/>
            <a:ext cx="37656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Nationalities, sorted by category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50" y="1152326"/>
            <a:ext cx="8545100" cy="35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External Datasets: </a:t>
            </a:r>
            <a:r>
              <a:rPr lang="en"/>
              <a:t>extinguishing </a:t>
            </a:r>
            <a:r>
              <a:rPr lang="en"/>
              <a:t> (and lighting) more fires</a:t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External dataset that contained longitude and latitude for each nation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Combined the dataset with nobel prize dataset (most up to date version thereof)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Making a new file that plotted the frequency of laureates from each country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Desired end result: plotting a map containing dots marking the countries which boast a nobel laureate, size for number of nobel laureates.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75" y="2637400"/>
            <a:ext cx="3254226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75" y="2637400"/>
            <a:ext cx="3254225" cy="182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825" y="500927"/>
            <a:ext cx="7978259" cy="40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75" y="287475"/>
            <a:ext cx="7672325" cy="43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63" y="179475"/>
            <a:ext cx="8789072" cy="48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Data much more difficult to work with than expected</a:t>
            </a:r>
            <a:endParaRPr sz="16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Much of the time spent on cleaning and structuring the data sets</a:t>
            </a:r>
            <a:endParaRPr sz="16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Frequencies relatively inaccurate</a:t>
            </a:r>
            <a:endParaRPr sz="16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General conclusions quite accurate</a:t>
            </a:r>
            <a:endParaRPr sz="16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Strong dominance of Western countries and universities, especially the USA</a:t>
            </a:r>
            <a:endParaRPr sz="16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04" name="Shape 204"/>
          <p:cNvSpPr txBox="1"/>
          <p:nvPr>
            <p:ph idx="1" type="subTitle"/>
          </p:nvPr>
        </p:nvSpPr>
        <p:spPr>
          <a:xfrm>
            <a:off x="311700" y="1629250"/>
            <a:ext cx="3204900" cy="14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Special thanks to Joska, Lucie and Teun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(and Google)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(and StackOverflow)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(and Wikipedia)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675" y="1368725"/>
            <a:ext cx="5190750" cy="35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37" y="0"/>
            <a:ext cx="64623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21275" y="22417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Selecting the right data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Birth years laureates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Alma mater (university) records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Nationalities laureates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Nationalities by Nobel prize category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Joining datasets: world map plotting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Acknowledgements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Q&amp;A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latin typeface="Merriweather"/>
                <a:ea typeface="Merriweather"/>
                <a:cs typeface="Merriweather"/>
                <a:sym typeface="Merriweather"/>
              </a:rPr>
              <a:t>PS: enjoy the memes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5821675" y="214200"/>
            <a:ext cx="25716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Testimonies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405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5492025" y="892425"/>
            <a:ext cx="26487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erriweather"/>
                <a:ea typeface="Merriweather"/>
                <a:cs typeface="Merriweather"/>
                <a:sym typeface="Merriweather"/>
              </a:rPr>
              <a:t>“I entered VIM, did what I wanted to do, and then exited VIM! That was my proudest moment of the course”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Quirine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5318800" y="2095025"/>
            <a:ext cx="1703400" cy="1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erriweather"/>
                <a:ea typeface="Merriweather"/>
                <a:cs typeface="Merriweather"/>
                <a:sym typeface="Merriweather"/>
              </a:rPr>
              <a:t>“Course achievement: making a histogram that worked on first try and (consistently) afterwards.”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Lea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7022200" y="3030650"/>
            <a:ext cx="20910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erriweather"/>
                <a:ea typeface="Merriweather"/>
                <a:cs typeface="Merriweather"/>
                <a:sym typeface="Merriweather"/>
              </a:rPr>
              <a:t>“I’m still fascinated by how, when my code wouldn’t work, Lucie would walk over, and the exact same code worked fine. Unicorn powers, probably…”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Daan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409800" y="1738300"/>
            <a:ext cx="17034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erriweather"/>
                <a:ea typeface="Merriweather"/>
                <a:cs typeface="Merriweather"/>
                <a:sym typeface="Merriweather"/>
              </a:rPr>
              <a:t>“I never thought I would hold Teun’s brain in my hands.”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Jitske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25" y="21227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Database of Nobel Prize Winners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455450" y="835875"/>
            <a:ext cx="4565700" cy="4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Successful 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Try 1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○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Key = 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"award_label"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Search  term = “nobel”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569 Nobel laureates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Successful Try 2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Key = "22-rdf-syntax-ns#type_label"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Search term = "nobellaureate"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Combination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○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848/892 Nobel laureates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63" y="1758100"/>
            <a:ext cx="2282225" cy="29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Dataset</a:t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657450" y="7056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How correct is our list?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Missing 44 individuals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■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Typo’s, not encoded in Wikipedia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Not everyone is a Nobel Prize winner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■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Holly Walsh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■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Mislabeling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Excluded ‘Ig Nobel Prize’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■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Someone actually won both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Outside dataset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○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Not enough time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7525" y="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Birth years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804" y="750975"/>
            <a:ext cx="5110546" cy="35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Shape 97"/>
          <p:cNvSpPr txBox="1"/>
          <p:nvPr>
            <p:ph idx="4294967295" type="subTitle"/>
          </p:nvPr>
        </p:nvSpPr>
        <p:spPr>
          <a:xfrm>
            <a:off x="-143700" y="614550"/>
            <a:ext cx="45429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To try working with the data set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To compare the data columns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birthDate Year and birthDate Date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Is there a fairly equal distribution in laureate birth year, and does the answer differ per data column?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22860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22860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22860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22860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22860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22860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22860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22860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Also: #teamdoggo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7725"/>
            <a:ext cx="2754375" cy="20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-150" y="0"/>
            <a:ext cx="9144000" cy="7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comparison</a:t>
            </a:r>
            <a:endParaRPr sz="2400"/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0" r="7552" t="0"/>
          <a:stretch/>
        </p:blipFill>
        <p:spPr>
          <a:xfrm>
            <a:off x="0" y="1103100"/>
            <a:ext cx="4357825" cy="350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825" y="1103100"/>
            <a:ext cx="5031749" cy="35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idx="1" type="body"/>
          </p:nvPr>
        </p:nvSpPr>
        <p:spPr>
          <a:xfrm>
            <a:off x="429475" y="4663225"/>
            <a:ext cx="88011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from the birth date column				from the birth year column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235400" y="1001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Alma Maters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156125" y="111167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Which universities have the most Nobel laureates as former students?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 set difficulties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○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Empty/incomplete entries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"/>
              <a:buChar char="○"/>
            </a:pPr>
            <a:r>
              <a:rPr lang="en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Subsidiaries of universities  	(e.g. Harvard Law School)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525" y="1057325"/>
            <a:ext cx="4903049" cy="35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354275"/>
            <a:ext cx="2902800" cy="6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Alma Maters</a:t>
            </a:r>
            <a:endParaRPr sz="3000"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52825"/>
            <a:ext cx="3795300" cy="28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Creating a graph for overview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Downside of top-15: 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Differences much smaller at +/- 10 graduates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Slight character encoding issue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Dominance of Western universities, especially American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000" y="630387"/>
            <a:ext cx="5320025" cy="38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Nationalities</a:t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299" y="927099"/>
            <a:ext cx="5994849" cy="34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idx="4294967295" type="subTitle"/>
          </p:nvPr>
        </p:nvSpPr>
        <p:spPr>
          <a:xfrm>
            <a:off x="0" y="1244925"/>
            <a:ext cx="3026400" cy="31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From which states do most Nobel laureates come?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 graph of the top 15 nationalities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Messy data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